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75" r:id="rId3"/>
    <p:sldId id="257" r:id="rId4"/>
    <p:sldId id="269" r:id="rId5"/>
    <p:sldId id="272" r:id="rId6"/>
    <p:sldId id="259" r:id="rId7"/>
    <p:sldId id="260" r:id="rId8"/>
    <p:sldId id="267" r:id="rId9"/>
    <p:sldId id="268" r:id="rId10"/>
    <p:sldId id="270" r:id="rId11"/>
    <p:sldId id="262" r:id="rId12"/>
    <p:sldId id="273" r:id="rId13"/>
    <p:sldId id="274" r:id="rId14"/>
    <p:sldId id="263" r:id="rId15"/>
    <p:sldId id="264" r:id="rId16"/>
    <p:sldId id="265" r:id="rId17"/>
    <p:sldId id="266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3"/>
    <p:restoredTop sz="85624"/>
  </p:normalViewPr>
  <p:slideViewPr>
    <p:cSldViewPr snapToGrid="0" snapToObjects="1">
      <p:cViewPr>
        <p:scale>
          <a:sx n="70" d="100"/>
          <a:sy n="70" d="100"/>
        </p:scale>
        <p:origin x="2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Ex-Offenders Released from Prison</a:t>
            </a:r>
          </a:p>
        </c:rich>
      </c:tx>
      <c:layout>
        <c:manualLayout>
          <c:xMode val="edge"/>
          <c:yMode val="edge"/>
          <c:x val="0.13470810151495119"/>
          <c:y val="0.154508337577789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591305429903344"/>
          <c:y val="0.42852293164363042"/>
          <c:w val="0.36817389140193313"/>
          <c:h val="0.4437105584362745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Ex-Offenders Released from Prison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57-8542-9044-CDFC568C2B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 formatCode="0.00">
                  <c:v>0.33300000000000002</c:v>
                </c:pt>
                <c:pt idx="1">
                  <c:v>0.66600000000000004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57-8542-9044-CDFC568C2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16EE1-F899-AB4A-B383-E59BDE9E6675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979EC-96A6-104A-9935-C570F5B85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0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4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626,024</a:t>
            </a:r>
            <a:r>
              <a:rPr lang="en-US" dirty="0"/>
              <a:t> Prisoners released in 2016, https://</a:t>
            </a:r>
            <a:r>
              <a:rPr lang="en-US" dirty="0" err="1"/>
              <a:t>www.bjs.gov</a:t>
            </a:r>
            <a:r>
              <a:rPr lang="en-US" dirty="0"/>
              <a:t>/</a:t>
            </a:r>
            <a:r>
              <a:rPr lang="en-US" dirty="0" err="1"/>
              <a:t>index.cfm?ty</a:t>
            </a:r>
            <a:r>
              <a:rPr lang="en-US" dirty="0"/>
              <a:t>=</a:t>
            </a:r>
            <a:r>
              <a:rPr lang="en-US" dirty="0" err="1"/>
              <a:t>nps</a:t>
            </a:r>
            <a:endParaRPr lang="en-US" dirty="0"/>
          </a:p>
          <a:p>
            <a:r>
              <a:rPr lang="en-US" dirty="0"/>
              <a:t>28, 615 released in Illinois in 2016, https://</a:t>
            </a:r>
            <a:r>
              <a:rPr lang="en-US" dirty="0" err="1"/>
              <a:t>www.bjs.gov</a:t>
            </a:r>
            <a:r>
              <a:rPr lang="en-US" dirty="0"/>
              <a:t>/</a:t>
            </a:r>
            <a:r>
              <a:rPr lang="en-US" dirty="0" err="1"/>
              <a:t>index.cfm?ty</a:t>
            </a:r>
            <a:r>
              <a:rPr lang="en-US" dirty="0"/>
              <a:t>=</a:t>
            </a:r>
            <a:r>
              <a:rPr lang="en-US" dirty="0" err="1"/>
              <a:t>nps</a:t>
            </a:r>
            <a:endParaRPr lang="en-US" dirty="0"/>
          </a:p>
          <a:p>
            <a:r>
              <a:rPr lang="en-US" dirty="0"/>
              <a:t>29,428 on parole in Illinois in 2016</a:t>
            </a:r>
          </a:p>
          <a:p>
            <a:r>
              <a:rPr lang="en-US" dirty="0"/>
              <a:t>874,777 parole in 2016</a:t>
            </a:r>
          </a:p>
          <a:p>
            <a:r>
              <a:rPr lang="en-US" dirty="0"/>
              <a:t>Maybe get a graph that has probation taken 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6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24150 Individual Records</a:t>
            </a:r>
            <a:endParaRPr lang="en-US" sz="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73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Populatio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25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39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U.S. has a prison prison population rate of 655 prisoners per 100000, http://</a:t>
            </a:r>
            <a:r>
              <a:rPr lang="en-US" dirty="0" err="1"/>
              <a:t>www.prisonstudies.org</a:t>
            </a:r>
            <a:r>
              <a:rPr lang="en-US" dirty="0"/>
              <a:t>/sites/default/files/resources/downloads/wppl_12.pdf</a:t>
            </a:r>
          </a:p>
          <a:p>
            <a:r>
              <a:rPr lang="en-US" dirty="0"/>
              <a:t>World prison population rate is 145 per 100,000, http://</a:t>
            </a:r>
            <a:r>
              <a:rPr lang="en-US" dirty="0" err="1"/>
              <a:t>www.prisonstudies.org</a:t>
            </a:r>
            <a:r>
              <a:rPr lang="en-US" dirty="0"/>
              <a:t>/sites/default/files/resources/downloads/wppl_12.pdf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6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2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5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7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54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1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00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0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0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2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ECEC-06CC-B244-B04E-1EE58265B99E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E7296-C7D3-9A41-B73C-DB400A619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risonstudies.org/country/thailand" TargetMode="External"/><Relationship Id="rId3" Type="http://schemas.openxmlformats.org/officeDocument/2006/relationships/hyperlink" Target="http://www.prisonstudies.org/country/united-states-america" TargetMode="External"/><Relationship Id="rId7" Type="http://schemas.openxmlformats.org/officeDocument/2006/relationships/hyperlink" Target="http://www.prisonstudies.org/country/india" TargetMode="External"/><Relationship Id="rId12" Type="http://schemas.openxmlformats.org/officeDocument/2006/relationships/hyperlink" Target="http://www.prisonstudies.org/country/mexic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isonstudies.org/country/russian-federation" TargetMode="External"/><Relationship Id="rId11" Type="http://schemas.openxmlformats.org/officeDocument/2006/relationships/hyperlink" Target="http://www.prisonstudies.org/country/iran" TargetMode="External"/><Relationship Id="rId5" Type="http://schemas.openxmlformats.org/officeDocument/2006/relationships/hyperlink" Target="http://www.prisonstudies.org/country/brazil" TargetMode="External"/><Relationship Id="rId10" Type="http://schemas.openxmlformats.org/officeDocument/2006/relationships/hyperlink" Target="http://www.prisonstudies.org/country/indonesia" TargetMode="External"/><Relationship Id="rId4" Type="http://schemas.openxmlformats.org/officeDocument/2006/relationships/hyperlink" Target="http://www.prisonstudies.org/country/china" TargetMode="External"/><Relationship Id="rId9" Type="http://schemas.openxmlformats.org/officeDocument/2006/relationships/hyperlink" Target="http://www.prisonstudies.org/country/turke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D5E3-152F-E048-97B6-41CAC3DC7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143" y="1600200"/>
            <a:ext cx="9891713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Prison Recidivism with Supervised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57EF0-5A27-0A41-B53F-6566C07EA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733"/>
            <a:ext cx="9144000" cy="990600"/>
          </a:xfrm>
        </p:spPr>
        <p:txBody>
          <a:bodyPr/>
          <a:lstStyle/>
          <a:p>
            <a:r>
              <a:rPr lang="en-US" dirty="0"/>
              <a:t>Max Barry</a:t>
            </a:r>
          </a:p>
          <a:p>
            <a:r>
              <a:rPr lang="en-US" dirty="0"/>
              <a:t>February 13,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17C7F-41F3-0A4B-9F9D-FA1099B1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064" y="5014333"/>
            <a:ext cx="2032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9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6C13-A252-AA4A-942E-7B305BC3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Figure</a:t>
            </a:r>
          </a:p>
        </p:txBody>
      </p:sp>
      <p:pic>
        <p:nvPicPr>
          <p:cNvPr id="4" name="Recid_tableau_snip">
            <a:hlinkClick r:id="" action="ppaction://media"/>
            <a:extLst>
              <a:ext uri="{FF2B5EF4-FFF2-40B4-BE49-F238E27FC236}">
                <a16:creationId xmlns:a16="http://schemas.microsoft.com/office/drawing/2014/main" id="{E2259B14-264E-5846-B478-4DE4B3DF2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12192000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3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8FB2-0E61-654D-B12E-18B46A61E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49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Logistic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9DC95-302A-0E4F-9D38-93694552FCC1}"/>
              </a:ext>
            </a:extLst>
          </p:cNvPr>
          <p:cNvSpPr txBox="1"/>
          <p:nvPr/>
        </p:nvSpPr>
        <p:spPr>
          <a:xfrm>
            <a:off x="838200" y="1889056"/>
            <a:ext cx="4329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Best C = 1.21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77609-4027-934C-8395-053565A364F8}"/>
              </a:ext>
            </a:extLst>
          </p:cNvPr>
          <p:cNvSpPr txBox="1"/>
          <p:nvPr/>
        </p:nvSpPr>
        <p:spPr>
          <a:xfrm>
            <a:off x="838200" y="2473831"/>
            <a:ext cx="873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Test data </a:t>
            </a:r>
            <a:r>
              <a:rPr lang="en-US" sz="3200" dirty="0" err="1"/>
              <a:t>roc_auc</a:t>
            </a:r>
            <a:r>
              <a:rPr lang="en-US" sz="3200" dirty="0"/>
              <a:t> score = .669</a:t>
            </a:r>
          </a:p>
        </p:txBody>
      </p:sp>
    </p:spTree>
    <p:extLst>
      <p:ext uri="{BB962C8B-B14F-4D97-AF65-F5344CB8AC3E}">
        <p14:creationId xmlns:p14="http://schemas.microsoft.com/office/powerpoint/2010/main" val="181910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77D4-FF76-C04D-907F-256BF321B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EEA248-9116-3F4A-B5E0-9DCFC7269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741239"/>
              </p:ext>
            </p:extLst>
          </p:nvPr>
        </p:nvGraphicFramePr>
        <p:xfrm>
          <a:off x="125506" y="236536"/>
          <a:ext cx="5970494" cy="3349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4494">
                  <a:extLst>
                    <a:ext uri="{9D8B030D-6E8A-4147-A177-3AD203B41FA5}">
                      <a16:colId xmlns:a16="http://schemas.microsoft.com/office/drawing/2014/main" val="406356863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25186729"/>
                    </a:ext>
                  </a:extLst>
                </a:gridCol>
              </a:tblGrid>
              <a:tr h="50630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Hispanic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0.03363891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4611482"/>
                  </a:ext>
                </a:extLst>
              </a:tr>
              <a:tr h="50630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Black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0.009661003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3223551"/>
                  </a:ext>
                </a:extLst>
              </a:tr>
              <a:tr h="50630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White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0.009431723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7292039"/>
                  </a:ext>
                </a:extLst>
              </a:tr>
              <a:tr h="91535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Asian or Pacific Islander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0.005528114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350110"/>
                  </a:ext>
                </a:extLst>
              </a:tr>
              <a:tr h="91535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American Indian or Alaska Native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0.004892633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38930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92ABAB-82C1-114C-845E-DEBB2094A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24397"/>
              </p:ext>
            </p:extLst>
          </p:nvPr>
        </p:nvGraphicFramePr>
        <p:xfrm>
          <a:off x="6455335" y="171355"/>
          <a:ext cx="5611159" cy="2983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1945">
                  <a:extLst>
                    <a:ext uri="{9D8B030D-6E8A-4147-A177-3AD203B41FA5}">
                      <a16:colId xmlns:a16="http://schemas.microsoft.com/office/drawing/2014/main" val="1032291792"/>
                    </a:ext>
                  </a:extLst>
                </a:gridCol>
                <a:gridCol w="2979214">
                  <a:extLst>
                    <a:ext uri="{9D8B030D-6E8A-4147-A177-3AD203B41FA5}">
                      <a16:colId xmlns:a16="http://schemas.microsoft.com/office/drawing/2014/main" val="2351677612"/>
                    </a:ext>
                  </a:extLst>
                </a:gridCol>
              </a:tblGrid>
              <a:tr h="59667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55 and older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23553" marR="23553" marT="235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0.032662441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53" marR="23553" marT="23553" marB="0" anchor="b"/>
                </a:tc>
                <a:extLst>
                  <a:ext uri="{0D108BD9-81ED-4DB2-BD59-A6C34878D82A}">
                    <a16:rowId xmlns:a16="http://schemas.microsoft.com/office/drawing/2014/main" val="35467800"/>
                  </a:ext>
                </a:extLst>
              </a:tr>
              <a:tr h="59667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25-34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23553" marR="23553" marT="235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0.014206552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53" marR="23553" marT="23553" marB="0" anchor="b"/>
                </a:tc>
                <a:extLst>
                  <a:ext uri="{0D108BD9-81ED-4DB2-BD59-A6C34878D82A}">
                    <a16:rowId xmlns:a16="http://schemas.microsoft.com/office/drawing/2014/main" val="3117336944"/>
                  </a:ext>
                </a:extLst>
              </a:tr>
              <a:tr h="59667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45-54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23553" marR="23553" marT="235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0.011522389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53" marR="23553" marT="23553" marB="0" anchor="b"/>
                </a:tc>
                <a:extLst>
                  <a:ext uri="{0D108BD9-81ED-4DB2-BD59-A6C34878D82A}">
                    <a16:rowId xmlns:a16="http://schemas.microsoft.com/office/drawing/2014/main" val="2261443246"/>
                  </a:ext>
                </a:extLst>
              </a:tr>
              <a:tr h="59667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under 25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23553" marR="23553" marT="235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0.011461515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53" marR="23553" marT="23553" marB="0" anchor="b"/>
                </a:tc>
                <a:extLst>
                  <a:ext uri="{0D108BD9-81ED-4DB2-BD59-A6C34878D82A}">
                    <a16:rowId xmlns:a16="http://schemas.microsoft.com/office/drawing/2014/main" val="2391911344"/>
                  </a:ext>
                </a:extLst>
              </a:tr>
              <a:tr h="59667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35-44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23553" marR="23553" marT="2355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0.011308532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53" marR="23553" marT="23553" marB="0" anchor="b"/>
                </a:tc>
                <a:extLst>
                  <a:ext uri="{0D108BD9-81ED-4DB2-BD59-A6C34878D82A}">
                    <a16:rowId xmlns:a16="http://schemas.microsoft.com/office/drawing/2014/main" val="2739673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62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99E5924-AF6A-C244-90D0-3ED8D12158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640806"/>
              </p:ext>
            </p:extLst>
          </p:nvPr>
        </p:nvGraphicFramePr>
        <p:xfrm>
          <a:off x="1925052" y="974557"/>
          <a:ext cx="7218948" cy="4908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86087">
                  <a:extLst>
                    <a:ext uri="{9D8B030D-6E8A-4147-A177-3AD203B41FA5}">
                      <a16:colId xmlns:a16="http://schemas.microsoft.com/office/drawing/2014/main" val="3418997954"/>
                    </a:ext>
                  </a:extLst>
                </a:gridCol>
                <a:gridCol w="3832861">
                  <a:extLst>
                    <a:ext uri="{9D8B030D-6E8A-4147-A177-3AD203B41FA5}">
                      <a16:colId xmlns:a16="http://schemas.microsoft.com/office/drawing/2014/main" val="1008020150"/>
                    </a:ext>
                  </a:extLst>
                </a:gridCol>
              </a:tblGrid>
              <a:tr h="137430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Murder/Manslaughter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0.016158087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1176645"/>
                  </a:ext>
                </a:extLst>
              </a:tr>
              <a:tr h="88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Assault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0.013118904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3684390"/>
                  </a:ext>
                </a:extLst>
              </a:tr>
              <a:tr h="88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Sex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0.011277774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9237305"/>
                  </a:ext>
                </a:extLst>
              </a:tr>
              <a:tr h="88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OWI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0.00932378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3061339"/>
                  </a:ext>
                </a:extLst>
              </a:tr>
              <a:tr h="88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Burglary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0.008065652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898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24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7FDC-2729-EB43-8B1E-2726C39E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D644-3300-6442-A6D3-BF37C5C06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87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34EF-1356-B144-91DB-DD7F1B68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8EAEE-F30F-354F-9059-00B2FF3D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2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FACF-1010-CC43-948D-11D13274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86BA-185F-004E-AD14-44E692B8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different states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2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7CCC-1FF7-0B44-911E-1E1D7DE8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83C2-D6AC-074D-8706-50FA7A91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1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2C06-DA1D-2146-AD23-5FDF17A7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DAFF91-FA95-6F48-A705-5A43DCFA4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853027"/>
              </p:ext>
            </p:extLst>
          </p:nvPr>
        </p:nvGraphicFramePr>
        <p:xfrm>
          <a:off x="838200" y="1690688"/>
          <a:ext cx="10515600" cy="3428722"/>
        </p:xfrm>
        <a:graphic>
          <a:graphicData uri="http://schemas.openxmlformats.org/drawingml/2006/table">
            <a:tbl>
              <a:tblPr/>
              <a:tblGrid>
                <a:gridCol w="1424085">
                  <a:extLst>
                    <a:ext uri="{9D8B030D-6E8A-4147-A177-3AD203B41FA5}">
                      <a16:colId xmlns:a16="http://schemas.microsoft.com/office/drawing/2014/main" val="1621004008"/>
                    </a:ext>
                  </a:extLst>
                </a:gridCol>
                <a:gridCol w="5536016">
                  <a:extLst>
                    <a:ext uri="{9D8B030D-6E8A-4147-A177-3AD203B41FA5}">
                      <a16:colId xmlns:a16="http://schemas.microsoft.com/office/drawing/2014/main" val="1570725072"/>
                    </a:ext>
                  </a:extLst>
                </a:gridCol>
                <a:gridCol w="3555499">
                  <a:extLst>
                    <a:ext uri="{9D8B030D-6E8A-4147-A177-3AD203B41FA5}">
                      <a16:colId xmlns:a16="http://schemas.microsoft.com/office/drawing/2014/main" val="3473282180"/>
                    </a:ext>
                  </a:extLst>
                </a:gridCol>
              </a:tblGrid>
              <a:tr h="3052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Ranking</a:t>
                      </a:r>
                    </a:p>
                  </a:txBody>
                  <a:tcPr marL="87703" marR="157866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1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Title</a:t>
                      </a:r>
                    </a:p>
                  </a:txBody>
                  <a:tcPr marL="87703" marR="157866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700" b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Prison Population Total</a:t>
                      </a:r>
                    </a:p>
                  </a:txBody>
                  <a:tcPr marL="87703" marR="157866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85282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>
                          <a:solidFill>
                            <a:srgbClr val="0062A0"/>
                          </a:solidFill>
                          <a:effectLst/>
                          <a:hlinkClick r:id="rId3"/>
                        </a:rPr>
                        <a:t>United States of America</a:t>
                      </a:r>
                      <a:endParaRPr lang="en-US" sz="170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2 121 600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50190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2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>
                          <a:solidFill>
                            <a:srgbClr val="0062A0"/>
                          </a:solidFill>
                          <a:effectLst/>
                          <a:hlinkClick r:id="rId4"/>
                        </a:rPr>
                        <a:t>China</a:t>
                      </a:r>
                      <a:endParaRPr lang="en-US" sz="170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1 649 804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75674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3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>
                          <a:solidFill>
                            <a:srgbClr val="0062A0"/>
                          </a:solidFill>
                          <a:effectLst/>
                          <a:hlinkClick r:id="rId5"/>
                        </a:rPr>
                        <a:t>Brazil</a:t>
                      </a:r>
                      <a:endParaRPr lang="en-US" sz="170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700 432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1086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4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>
                          <a:solidFill>
                            <a:srgbClr val="0062A0"/>
                          </a:solidFill>
                          <a:effectLst/>
                          <a:hlinkClick r:id="rId6"/>
                        </a:rPr>
                        <a:t>Russian Federation</a:t>
                      </a:r>
                      <a:endParaRPr lang="en-US" sz="170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563 166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262839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5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>
                          <a:solidFill>
                            <a:srgbClr val="0062A0"/>
                          </a:solidFill>
                          <a:effectLst/>
                          <a:hlinkClick r:id="rId7"/>
                        </a:rPr>
                        <a:t>India</a:t>
                      </a:r>
                      <a:endParaRPr lang="en-US" sz="170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419 623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79981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6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>
                          <a:solidFill>
                            <a:srgbClr val="0062A0"/>
                          </a:solidFill>
                          <a:effectLst/>
                          <a:hlinkClick r:id="rId8"/>
                        </a:rPr>
                        <a:t>Thailand</a:t>
                      </a:r>
                      <a:endParaRPr lang="en-US" sz="170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375 763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355033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7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>
                          <a:solidFill>
                            <a:srgbClr val="0062A0"/>
                          </a:solidFill>
                          <a:effectLst/>
                          <a:hlinkClick r:id="rId9"/>
                        </a:rPr>
                        <a:t>Turkey</a:t>
                      </a:r>
                      <a:endParaRPr lang="en-US" sz="170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260 000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187986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8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>
                          <a:solidFill>
                            <a:srgbClr val="0062A0"/>
                          </a:solidFill>
                          <a:effectLst/>
                          <a:hlinkClick r:id="rId10"/>
                        </a:rPr>
                        <a:t>Indonesia</a:t>
                      </a:r>
                      <a:endParaRPr lang="en-US" sz="170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256 051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603266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9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 dirty="0">
                          <a:solidFill>
                            <a:srgbClr val="0062A0"/>
                          </a:solidFill>
                          <a:effectLst/>
                          <a:hlinkClick r:id="rId11"/>
                        </a:rPr>
                        <a:t>Iran</a:t>
                      </a:r>
                      <a:endParaRPr lang="en-US" sz="1700" dirty="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230 000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234313"/>
                  </a:ext>
                </a:extLst>
              </a:tr>
              <a:tr h="305207">
                <a:tc>
                  <a:txBody>
                    <a:bodyPr/>
                    <a:lstStyle/>
                    <a:p>
                      <a:pPr fontAlgn="ctr"/>
                      <a:r>
                        <a:rPr lang="en-US" sz="1700">
                          <a:effectLst/>
                        </a:rPr>
                        <a:t>10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u="none" strike="noStrike" dirty="0">
                          <a:solidFill>
                            <a:srgbClr val="0062A0"/>
                          </a:solidFill>
                          <a:effectLst/>
                          <a:hlinkClick r:id="rId12"/>
                        </a:rPr>
                        <a:t>Mexico</a:t>
                      </a:r>
                      <a:endParaRPr lang="en-US" sz="1700" dirty="0">
                        <a:effectLst/>
                      </a:endParaRP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5FA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700" dirty="0">
                          <a:effectLst/>
                        </a:rPr>
                        <a:t>204 422</a:t>
                      </a:r>
                    </a:p>
                  </a:txBody>
                  <a:tcPr marL="87703" marR="87703" marT="26311" marB="2631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3505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E713D5D-84D2-4D42-A3F6-04C552F96085}"/>
              </a:ext>
            </a:extLst>
          </p:cNvPr>
          <p:cNvSpPr txBox="1"/>
          <p:nvPr/>
        </p:nvSpPr>
        <p:spPr>
          <a:xfrm>
            <a:off x="7672388" y="5657851"/>
            <a:ext cx="300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World Prison Brief,</a:t>
            </a:r>
          </a:p>
          <a:p>
            <a:r>
              <a:rPr lang="en-US" dirty="0"/>
              <a:t>Accessed, Feb. 10, 2019 </a:t>
            </a:r>
          </a:p>
        </p:txBody>
      </p:sp>
    </p:spTree>
    <p:extLst>
      <p:ext uri="{BB962C8B-B14F-4D97-AF65-F5344CB8AC3E}">
        <p14:creationId xmlns:p14="http://schemas.microsoft.com/office/powerpoint/2010/main" val="10231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E5C02D8-00E3-C445-8B26-99572D067409}"/>
              </a:ext>
            </a:extLst>
          </p:cNvPr>
          <p:cNvSpPr/>
          <p:nvPr/>
        </p:nvSpPr>
        <p:spPr>
          <a:xfrm>
            <a:off x="1801367" y="2478971"/>
            <a:ext cx="3017520" cy="3017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2.720 million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DE7B44-C096-0D41-A061-D04E58BDBA33}"/>
              </a:ext>
            </a:extLst>
          </p:cNvPr>
          <p:cNvSpPr/>
          <p:nvPr/>
        </p:nvSpPr>
        <p:spPr>
          <a:xfrm>
            <a:off x="1920239" y="2597843"/>
            <a:ext cx="2779776" cy="27797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2.298 million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FBF22-5A2D-D444-8746-3F1B5C2541E8}"/>
              </a:ext>
            </a:extLst>
          </p:cNvPr>
          <p:cNvSpPr txBox="1"/>
          <p:nvPr/>
        </p:nvSpPr>
        <p:spPr>
          <a:xfrm>
            <a:off x="774188" y="1346889"/>
            <a:ext cx="5151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Incarcerated </a:t>
            </a:r>
          </a:p>
          <a:p>
            <a:pPr algn="ctr"/>
            <a:r>
              <a:rPr lang="en-US" sz="3200" dirty="0"/>
              <a:t>Population of US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4ACC7-DBE6-E946-BCCB-024B40ABA934}"/>
              </a:ext>
            </a:extLst>
          </p:cNvPr>
          <p:cNvSpPr txBox="1"/>
          <p:nvPr/>
        </p:nvSpPr>
        <p:spPr>
          <a:xfrm>
            <a:off x="734565" y="1661245"/>
            <a:ext cx="4681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Population Metro Chicago 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0F9C708-2847-0B41-9243-181BD4A6E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92421"/>
              </p:ext>
            </p:extLst>
          </p:nvPr>
        </p:nvGraphicFramePr>
        <p:xfrm>
          <a:off x="5608319" y="755640"/>
          <a:ext cx="5151123" cy="4274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AE5B7AA-E6E3-C14B-B1F5-3ECC0EFB5F61}"/>
              </a:ext>
            </a:extLst>
          </p:cNvPr>
          <p:cNvSpPr txBox="1"/>
          <p:nvPr/>
        </p:nvSpPr>
        <p:spPr>
          <a:xfrm>
            <a:off x="6390131" y="4738182"/>
            <a:ext cx="3587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650,000 per year</a:t>
            </a:r>
          </a:p>
          <a:p>
            <a:pPr algn="ctr"/>
            <a:r>
              <a:rPr lang="en-US" sz="3200" dirty="0"/>
              <a:t>2 out of 3 will be convicted again</a:t>
            </a:r>
          </a:p>
        </p:txBody>
      </p:sp>
    </p:spTree>
    <p:extLst>
      <p:ext uri="{BB962C8B-B14F-4D97-AF65-F5344CB8AC3E}">
        <p14:creationId xmlns:p14="http://schemas.microsoft.com/office/powerpoint/2010/main" val="37336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/>
      <p:bldP spid="8" grpId="0"/>
      <p:bldP spid="8" grpId="1"/>
      <p:bldGraphic spid="11" grpId="0">
        <p:bldAsOne/>
      </p:bldGraphic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E04346D-5ACF-2B4A-A045-20BD2DE92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3121" y="240414"/>
            <a:ext cx="9565758" cy="6377172"/>
          </a:xfrm>
        </p:spPr>
      </p:pic>
    </p:spTree>
    <p:extLst>
      <p:ext uri="{BB962C8B-B14F-4D97-AF65-F5344CB8AC3E}">
        <p14:creationId xmlns:p14="http://schemas.microsoft.com/office/powerpoint/2010/main" val="307416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57D7-BAB1-084A-B50A-DF93FAAE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Allocation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385243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953A-4E56-8C4E-A8F2-4A1FA616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C22BE-857C-294E-8377-C4784953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Dropped rows with null:</a:t>
            </a:r>
          </a:p>
          <a:p>
            <a:pPr lvl="1"/>
            <a:r>
              <a:rPr lang="en-US" sz="3200" dirty="0"/>
              <a:t>26,020 records reduced to 24,150</a:t>
            </a:r>
          </a:p>
          <a:p>
            <a:r>
              <a:rPr lang="en-US" sz="3600" dirty="0"/>
              <a:t>Best performing </a:t>
            </a:r>
            <a:r>
              <a:rPr lang="en-US" sz="3600" dirty="0" err="1"/>
              <a:t>dataframe</a:t>
            </a:r>
            <a:r>
              <a:rPr lang="en-US" sz="3600" dirty="0"/>
              <a:t> did not include year released or target population flag.</a:t>
            </a:r>
          </a:p>
        </p:txBody>
      </p:sp>
    </p:spTree>
    <p:extLst>
      <p:ext uri="{BB962C8B-B14F-4D97-AF65-F5344CB8AC3E}">
        <p14:creationId xmlns:p14="http://schemas.microsoft.com/office/powerpoint/2010/main" val="288596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A283-493A-F94A-8C4C-570F45F9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9F82F-04A8-0E45-B9B3-17280D727AA2}"/>
              </a:ext>
            </a:extLst>
          </p:cNvPr>
          <p:cNvSpPr/>
          <p:nvPr/>
        </p:nvSpPr>
        <p:spPr>
          <a:xfrm>
            <a:off x="4330995" y="174825"/>
            <a:ext cx="66256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5E5E5E"/>
                </a:solidFill>
                <a:latin typeface="Open Sans"/>
              </a:rPr>
              <a:t>3-Year Recidivism for Offenders Released from Prison in Iowa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21E6D-CD7F-1740-AAAF-13978F9D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8" y="1252043"/>
            <a:ext cx="7775649" cy="50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4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46504C51-5EC4-9E46-A9D9-2CC1F12D0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3569" y="506412"/>
            <a:ext cx="8424862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6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33A9BF8-799A-0C40-9B38-3DFA1F9D1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471" y="764381"/>
            <a:ext cx="9669335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4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B1BB-CFFC-794D-A340-C112E086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13" y="183197"/>
            <a:ext cx="10515600" cy="1325563"/>
          </a:xfrm>
        </p:spPr>
        <p:txBody>
          <a:bodyPr/>
          <a:lstStyle/>
          <a:p>
            <a:r>
              <a:rPr lang="en-US" dirty="0"/>
              <a:t>Offense Subtypes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DEC8B2-823B-4048-8DF9-249404425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150465"/>
              </p:ext>
            </p:extLst>
          </p:nvPr>
        </p:nvGraphicFramePr>
        <p:xfrm>
          <a:off x="357513" y="1508760"/>
          <a:ext cx="12344400" cy="3840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87136052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24014352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00092592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Alcohol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600" u="none" strike="noStrike" dirty="0">
                          <a:effectLst/>
                        </a:rPr>
                        <a:t>Forgery/Fraud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Stolen Property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13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Animals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600" u="none" strike="noStrike" dirty="0">
                          <a:effectLst/>
                        </a:rPr>
                        <a:t>  Kidnap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Theft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8863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Arson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Murder/Manslaughter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Traffic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6989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>
                          <a:effectLst/>
                        </a:rPr>
                        <a:t>Assault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Prostitution/Pimping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Trafficking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60427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>
                          <a:effectLst/>
                        </a:rPr>
                        <a:t>Burglary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Robbery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Vandalism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8088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Drug Possession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600" u="none" strike="noStrike" dirty="0">
                          <a:effectLst/>
                        </a:rPr>
                        <a:t>Sex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 dirty="0">
                          <a:effectLst/>
                        </a:rPr>
                        <a:t>Weapons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2623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600" u="none" strike="noStrike">
                          <a:effectLst/>
                        </a:rPr>
                        <a:t>Flight/Escape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600" u="none" strike="noStrike" dirty="0">
                          <a:effectLst/>
                        </a:rPr>
                        <a:t>Sex Offender Registry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8947" marR="8947" marT="8947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72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43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2853</TotalTime>
  <Words>396</Words>
  <Application>Microsoft Macintosh PowerPoint</Application>
  <PresentationFormat>Widescreen</PresentationFormat>
  <Paragraphs>129</Paragraphs>
  <Slides>18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inherit</vt:lpstr>
      <vt:lpstr>Open Sans</vt:lpstr>
      <vt:lpstr>Office Theme</vt:lpstr>
      <vt:lpstr>Predicting Prison Recidivism with Supervised Learning Models</vt:lpstr>
      <vt:lpstr>PowerPoint Presentation</vt:lpstr>
      <vt:lpstr>PowerPoint Presentation</vt:lpstr>
      <vt:lpstr>Better Allocation of Resources</vt:lpstr>
      <vt:lpstr>Final Data Set</vt:lpstr>
      <vt:lpstr>Data - Source</vt:lpstr>
      <vt:lpstr>PowerPoint Presentation</vt:lpstr>
      <vt:lpstr>PowerPoint Presentation</vt:lpstr>
      <vt:lpstr>Offense Subtypes</vt:lpstr>
      <vt:lpstr>Tableau Figure</vt:lpstr>
      <vt:lpstr>Logistic Classifier</vt:lpstr>
      <vt:lpstr>PowerPoint Presentation</vt:lpstr>
      <vt:lpstr>PowerPoint Presentation</vt:lpstr>
      <vt:lpstr>Conclusions</vt:lpstr>
      <vt:lpstr>Conclusions</vt:lpstr>
      <vt:lpstr>Future Work</vt:lpstr>
      <vt:lpstr>Appendix</vt:lpstr>
      <vt:lpstr>Motivation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Prison Recidivism with Supervised Learning Models</dc:title>
  <dc:creator>John Barry</dc:creator>
  <cp:lastModifiedBy>John Barry</cp:lastModifiedBy>
  <cp:revision>21</cp:revision>
  <dcterms:created xsi:type="dcterms:W3CDTF">2019-02-11T00:07:48Z</dcterms:created>
  <dcterms:modified xsi:type="dcterms:W3CDTF">2019-02-12T23:41:35Z</dcterms:modified>
</cp:coreProperties>
</file>